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0"/>
  </p:notesMasterIdLst>
  <p:handoutMasterIdLst>
    <p:handoutMasterId r:id="rId21"/>
  </p:handoutMasterIdLst>
  <p:sldIdLst>
    <p:sldId id="668" r:id="rId6"/>
    <p:sldId id="1006" r:id="rId7"/>
    <p:sldId id="998" r:id="rId8"/>
    <p:sldId id="999" r:id="rId9"/>
    <p:sldId id="1007" r:id="rId10"/>
    <p:sldId id="1008" r:id="rId11"/>
    <p:sldId id="1000" r:id="rId12"/>
    <p:sldId id="1001" r:id="rId13"/>
    <p:sldId id="1010" r:id="rId14"/>
    <p:sldId id="1002" r:id="rId15"/>
    <p:sldId id="1003" r:id="rId16"/>
    <p:sldId id="1011" r:id="rId17"/>
    <p:sldId id="1004" r:id="rId18"/>
    <p:sldId id="672" r:id="rId1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00"/>
            <p14:sldId id="1001"/>
            <p14:sldId id="1010"/>
            <p14:sldId id="1002"/>
            <p14:sldId id="1003"/>
            <p14:sldId id="1011"/>
            <p14:sldId id="1004"/>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5330" autoAdjust="0"/>
  </p:normalViewPr>
  <p:slideViewPr>
    <p:cSldViewPr snapToGrid="0">
      <p:cViewPr varScale="1">
        <p:scale>
          <a:sx n="27" d="100"/>
          <a:sy n="27" d="100"/>
        </p:scale>
        <p:origin x="1044" y="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2015-09-04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2015-09-04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onerous learning curve.</a:t>
            </a:r>
          </a:p>
          <a:p>
            <a:endParaRPr lang="en-US" dirty="0" smtClean="0"/>
          </a:p>
          <a:p>
            <a:r>
              <a:rPr lang="en-US" dirty="0" smtClean="0"/>
              <a:t>TBD: I want to delete this slide. Unless we want them installing </a:t>
            </a:r>
            <a:r>
              <a:rPr lang="en-US" dirty="0" err="1" smtClean="0"/>
              <a:t>git</a:t>
            </a:r>
            <a:r>
              <a:rPr lang="en-US" dirty="0" smtClean="0"/>
              <a:t> on their laptops 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with this introduction to working with Chef a lot of what you are doing is writing source code in an editor. When working with Chef you spend a large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to work with chef: notepad; </a:t>
            </a:r>
            <a:r>
              <a:rPr lang="en-US" dirty="0" err="1" smtClean="0"/>
              <a:t>textedit</a:t>
            </a:r>
            <a:r>
              <a:rPr lang="en-US" dirty="0" smtClean="0"/>
              <a:t>; </a:t>
            </a:r>
            <a:r>
              <a:rPr lang="en-US" dirty="0" err="1" smtClean="0"/>
              <a:t>kedit</a:t>
            </a:r>
            <a:r>
              <a:rPr lang="en-US" dirty="0" smtClean="0"/>
              <a:t>; etc. However, they are not </a:t>
            </a:r>
            <a:r>
              <a:rPr lang="en-US" dirty="0" err="1" smtClean="0"/>
              <a:t>opimtized</a:t>
            </a:r>
            <a:r>
              <a:rPr lang="en-US" dirty="0" smtClean="0"/>
              <a: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a few editors that are popular with the development community and those are ATOM and Sublime Text. They are available across most of the platforms: Windows; Linux; and Mac.</a:t>
            </a:r>
          </a:p>
          <a:p>
            <a:endParaRPr lang="en-US" dirty="0" smtClean="0"/>
          </a:p>
          <a:p>
            <a:r>
              <a:rPr lang="en-US" dirty="0" smtClean="0"/>
              <a:t>TBD: Should we have them </a:t>
            </a:r>
            <a:r>
              <a:rPr lang="en-US" smtClean="0"/>
              <a:t>download this now?</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26208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At GitHub, we're building the text editor we've always wanted. A tool you can customize to do anything, but also use productively on the first day without ever touching a config file. Atom is modern, approachable, and hackable to the core. We can't wait to see what you build with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t>
            </a:r>
            <a:r>
              <a:rPr lang="en-US" dirty="0" smtClean="0"/>
              <a:t>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should have</a:t>
            </a:r>
            <a:r>
              <a:rPr lang="en-US" baseline="0" dirty="0" smtClean="0"/>
              <a:t> already downloaded the ChefDK previously in this course or before class.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tbd</a:t>
            </a:r>
            <a:r>
              <a:rPr lang="en-US" dirty="0" smtClean="0"/>
              <a:t> – should they install the ChefDK locally here?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run</a:t>
            </a:r>
            <a:r>
              <a:rPr lang="en-US" baseline="0" dirty="0" smtClean="0"/>
              <a:t> these commands.</a:t>
            </a:r>
            <a:endParaRPr lang="en-US" dirty="0" smtClean="0"/>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and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Visit GitHub and download a copy of this repository to your local workstation. See the next page for details.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8802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that page - </a:t>
            </a:r>
            <a:r>
              <a:rPr lang="en-US" sz="1200" dirty="0" smtClean="0">
                <a:hlinkClick r:id="rId3"/>
              </a:rPr>
              <a:t>https://github.com/chef-training/chefdk-fundamentals-repo</a:t>
            </a:r>
            <a:endParaRPr lang="en-US" sz="1200" dirty="0" smtClean="0"/>
          </a:p>
          <a:p>
            <a:r>
              <a:rPr lang="en-US" dirty="0" smtClean="0"/>
              <a:t> - click the "Download</a:t>
            </a:r>
            <a:r>
              <a:rPr lang="en-US" baseline="0" dirty="0" smtClean="0"/>
              <a:t> Zip" button found at the bottom-right.</a:t>
            </a:r>
          </a:p>
          <a:p>
            <a:endParaRPr lang="en-US" baseline="0" dirty="0" smtClean="0"/>
          </a:p>
          <a:p>
            <a:endParaRPr lang="en-US" baseline="0" dirty="0" smtClean="0"/>
          </a:p>
          <a:p>
            <a:r>
              <a:rPr lang="en-US" baseline="0" dirty="0" smtClean="0"/>
              <a:t>TBD. Need a new screenshot after this page gets updated for Centos/AWS Linux?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497827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61720" y="983708"/>
            <a:ext cx="1964092" cy="1582186"/>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10093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5" r:id="rId20"/>
    <p:sldLayoutId id="2147483816" r:id="rId21"/>
    <p:sldLayoutId id="2147483817" r:id="rId22"/>
    <p:sldLayoutId id="2147483818"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3" Type="http://schemas.openxmlformats.org/officeDocument/2006/relationships/hyperlink" Target="http://www.sublimetext.com/" TargetMode="External"/><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a:t>Git</a:t>
            </a:r>
            <a:r>
              <a:rPr lang="en-US" sz="3200" dirty="0"/>
              <a:t> is a distributed revision control system with an emphasis on speed</a:t>
            </a:r>
            <a:r>
              <a:rPr lang="en-US" sz="3200" dirty="0" smtClean="0"/>
              <a:t>,</a:t>
            </a:r>
            <a:r>
              <a:rPr lang="en-US" sz="3200" dirty="0"/>
              <a:t> </a:t>
            </a:r>
            <a:r>
              <a:rPr lang="en-US" sz="3200" dirty="0" smtClean="0"/>
              <a:t>data </a:t>
            </a:r>
            <a:r>
              <a:rPr lang="en-US" sz="3200" dirty="0"/>
              <a:t>integrity, and support for distributed, non-linear workflows. </a:t>
            </a:r>
            <a:r>
              <a:rPr lang="en-US" sz="3200" dirty="0" err="1"/>
              <a:t>Git</a:t>
            </a:r>
            <a:r>
              <a:rPr lang="en-US" sz="3200" dirty="0"/>
              <a:t> 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3" y="7502866"/>
            <a:ext cx="8917577" cy="524133"/>
          </a:xfrm>
        </p:spPr>
        <p:txBody>
          <a:bodyPr>
            <a:normAutofit fontScale="92500" lnSpcReduction="20000"/>
          </a:bodyPr>
          <a:lstStyle/>
          <a:p>
            <a:r>
              <a:rPr lang="en-US" dirty="0"/>
              <a:t>http://</a:t>
            </a:r>
            <a:r>
              <a:rPr lang="en-US" dirty="0" err="1"/>
              <a:t>git-scm.com</a:t>
            </a:r>
            <a:r>
              <a:rPr lang="en-US" dirty="0"/>
              <a:t>/downloads</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Sublime Text</a:t>
            </a:r>
            <a:endParaRPr lang="en-US" dirty="0"/>
          </a:p>
        </p:txBody>
      </p:sp>
      <p:sp>
        <p:nvSpPr>
          <p:cNvPr id="3" name="Subtitle 2"/>
          <p:cNvSpPr>
            <a:spLocks noGrp="1"/>
          </p:cNvSpPr>
          <p:nvPr>
            <p:ph type="subTitle" idx="1"/>
          </p:nvPr>
        </p:nvSpPr>
        <p:spPr/>
        <p:txBody>
          <a:bodyPr/>
          <a:lstStyle/>
          <a:p>
            <a:r>
              <a:rPr lang="en-US" dirty="0"/>
              <a:t>Sublime Text is a sophisticated text editor for code, markup and prose.</a:t>
            </a:r>
          </a:p>
          <a:p>
            <a:endParaRPr lang="en-US" dirty="0" smtClean="0"/>
          </a:p>
          <a:p>
            <a:r>
              <a:rPr lang="en-US" dirty="0" smtClean="0"/>
              <a:t>You'll </a:t>
            </a:r>
            <a:r>
              <a:rPr lang="en-US" dirty="0"/>
              <a:t>love the slick user interface, extraordinary features and amazing performance.</a:t>
            </a:r>
          </a:p>
          <a:p>
            <a:endParaRPr lang="en-US" dirty="0"/>
          </a:p>
          <a:p>
            <a:endParaRPr lang="en-US" dirty="0"/>
          </a:p>
        </p:txBody>
      </p:sp>
      <p:sp>
        <p:nvSpPr>
          <p:cNvPr id="4" name="Content Placeholder 3"/>
          <p:cNvSpPr>
            <a:spLocks noGrp="1"/>
          </p:cNvSpPr>
          <p:nvPr>
            <p:ph sz="quarter" idx="13"/>
          </p:nvPr>
        </p:nvSpPr>
        <p:spPr>
          <a:xfrm>
            <a:off x="3669213" y="6852539"/>
            <a:ext cx="8917577" cy="988195"/>
          </a:xfrm>
        </p:spPr>
        <p:txBody>
          <a:bodyPr>
            <a:noAutofit/>
          </a:bodyPr>
          <a:lstStyle/>
          <a:p>
            <a:r>
              <a:rPr lang="en-US" sz="4000" dirty="0">
                <a:hlinkClick r:id="rId3"/>
              </a:rPr>
              <a:t>http://</a:t>
            </a:r>
            <a:r>
              <a:rPr lang="en-US" sz="4000" dirty="0" smtClean="0">
                <a:hlinkClick r:id="rId3"/>
              </a:rPr>
              <a:t>www.sublimetext.com</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74489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t>
            </a:r>
            <a:r>
              <a:rPr lang="en-US" dirty="0" smtClean="0"/>
              <a:t>Sublime</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50375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dirty="0" smtClean="0"/>
              <a:t>$ chef </a:t>
            </a:r>
            <a:r>
              <a:rPr lang="en-US" dirty="0"/>
              <a:t>--version</a:t>
            </a:r>
          </a:p>
          <a:p>
            <a:r>
              <a:rPr lang="en-US" dirty="0" smtClean="0"/>
              <a:t>$ chef</a:t>
            </a:r>
            <a:r>
              <a:rPr lang="en-US" dirty="0"/>
              <a:t>-client --version</a:t>
            </a:r>
          </a:p>
          <a:p>
            <a:r>
              <a:rPr lang="en-US" dirty="0"/>
              <a:t>$ knife --version</a:t>
            </a:r>
          </a:p>
          <a:p>
            <a:r>
              <a:rPr lang="en-US" dirty="0"/>
              <a:t>$ </a:t>
            </a:r>
            <a:r>
              <a:rPr lang="en-US" dirty="0" err="1"/>
              <a:t>ohai</a:t>
            </a:r>
            <a:r>
              <a:rPr lang="en-US" dirty="0"/>
              <a:t> --version</a:t>
            </a:r>
          </a:p>
          <a:p>
            <a:r>
              <a:rPr lang="en-US" dirty="0"/>
              <a:t>$ berks --version</a:t>
            </a:r>
          </a:p>
          <a:p>
            <a:r>
              <a:rPr lang="en-US" dirty="0"/>
              <a:t>$ kitchen --version</a:t>
            </a:r>
          </a:p>
          <a:p>
            <a:r>
              <a:rPr lang="en-US" dirty="0"/>
              <a:t>$ </a:t>
            </a:r>
            <a:r>
              <a:rPr lang="en-US" dirty="0" err="1"/>
              <a:t>foodcritic</a:t>
            </a:r>
            <a:r>
              <a:rPr lang="en-US" dirty="0"/>
              <a:t> --version</a:t>
            </a:r>
          </a:p>
          <a:p>
            <a:r>
              <a:rPr lang="en-US" dirty="0"/>
              <a:t>$ </a:t>
            </a:r>
            <a:r>
              <a:rPr lang="en-US" dirty="0" err="1"/>
              <a:t>rubocop</a:t>
            </a:r>
            <a:r>
              <a:rPr lang="en-US"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a:t>
            </a:r>
            <a:r>
              <a:rPr lang="en-US" dirty="0"/>
              <a:t>: Download a Repository</a:t>
            </a:r>
          </a:p>
        </p:txBody>
      </p:sp>
      <p:sp>
        <p:nvSpPr>
          <p:cNvPr id="5" name="Subtitle 4"/>
          <p:cNvSpPr>
            <a:spLocks noGrp="1"/>
          </p:cNvSpPr>
          <p:nvPr>
            <p:ph type="subTitle" idx="1"/>
          </p:nvPr>
        </p:nvSpPr>
        <p:spPr>
          <a:xfrm>
            <a:off x="3013753" y="3506117"/>
            <a:ext cx="10974132" cy="3768905"/>
          </a:xfrm>
        </p:spPr>
        <p:txBody>
          <a:bodyPr/>
          <a:lstStyle/>
          <a:p>
            <a:r>
              <a:rPr lang="en-US" dirty="0" smtClean="0"/>
              <a:t>A repository containing a similar copy of the work you did previously in this course can be downloaded from here:</a:t>
            </a:r>
            <a:endParaRPr lang="en-US" dirty="0"/>
          </a:p>
        </p:txBody>
      </p:sp>
      <p:sp>
        <p:nvSpPr>
          <p:cNvPr id="6" name="Content Placeholder 5"/>
          <p:cNvSpPr>
            <a:spLocks noGrp="1"/>
          </p:cNvSpPr>
          <p:nvPr>
            <p:ph sz="quarter" idx="4294967295"/>
          </p:nvPr>
        </p:nvSpPr>
        <p:spPr>
          <a:xfrm>
            <a:off x="1684424" y="5847348"/>
            <a:ext cx="13403179" cy="1130967"/>
          </a:xfrm>
        </p:spPr>
        <p:txBody>
          <a:bodyPr>
            <a:noAutofit/>
          </a:bodyPr>
          <a:lstStyle/>
          <a:p>
            <a:r>
              <a:rPr lang="en-US" sz="4000" dirty="0">
                <a:hlinkClick r:id="rId3"/>
              </a:rPr>
              <a:t>https://</a:t>
            </a:r>
            <a:r>
              <a:rPr lang="en-US" sz="4000" dirty="0" smtClean="0">
                <a:hlinkClick r:id="rId3"/>
              </a:rPr>
              <a:t>github.com/chef-training/chefdk-fundamentals-repo</a:t>
            </a:r>
            <a:endParaRPr lang="en-US" sz="4000" dirty="0" smtClean="0"/>
          </a:p>
          <a:p>
            <a:endParaRPr lang="en-US" sz="4000"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9491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Download </a:t>
            </a:r>
            <a:r>
              <a:rPr lang="en-US" dirty="0" smtClean="0"/>
              <a:t>the Repository</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2055771" y="1383380"/>
            <a:ext cx="12144459" cy="6717980"/>
          </a:xfrm>
          <a:prstGeom prst="rect">
            <a:avLst/>
          </a:prstGeom>
          <a:ln>
            <a:solidFill>
              <a:schemeClr val="accent1"/>
            </a:solidFill>
          </a:ln>
        </p:spPr>
      </p:pic>
    </p:spTree>
    <p:extLst>
      <p:ext uri="{BB962C8B-B14F-4D97-AF65-F5344CB8AC3E}">
        <p14:creationId xmlns:p14="http://schemas.microsoft.com/office/powerpoint/2010/main" val="3333870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921749B-AEB7-461B-845F-603CABD25259}">
  <ds:schemaRefs>
    <ds:schemaRef ds:uri="http://purl.org/dc/elements/1.1/"/>
    <ds:schemaRef ds:uri="7bb5d761-a2ea-4873-95f7-7a6658fb3ef0"/>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15146</TotalTime>
  <Words>1340</Words>
  <Application>Microsoft Office PowerPoint</Application>
  <PresentationFormat>Custom</PresentationFormat>
  <Paragraphs>138</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Courier New</vt:lpstr>
      <vt:lpstr>Gill Sans MT</vt:lpstr>
      <vt:lpstr>Inconsolata</vt:lpstr>
      <vt:lpstr>Wingdings</vt:lpstr>
      <vt:lpstr>ChefDk3.2Template</vt:lpstr>
      <vt:lpstr>Workstation Installation</vt:lpstr>
      <vt:lpstr>Objectives</vt:lpstr>
      <vt:lpstr>Installing the ChefDK</vt:lpstr>
      <vt:lpstr>ChefDK</vt:lpstr>
      <vt:lpstr>GE: Download the ChefDK</vt:lpstr>
      <vt:lpstr>GE: Installing ChefDK</vt:lpstr>
      <vt:lpstr>Lab: Run All These Commands</vt:lpstr>
      <vt:lpstr>GE: Download a Repository</vt:lpstr>
      <vt:lpstr>GE: Download the Repository</vt:lpstr>
      <vt:lpstr>git</vt:lpstr>
      <vt:lpstr>Text Editors</vt:lpstr>
      <vt:lpstr>Sublime Text</vt:lpstr>
      <vt:lpstr>ATOM Editor</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1936</cp:revision>
  <cp:lastPrinted>2015-02-07T23:49:10Z</cp:lastPrinted>
  <dcterms:created xsi:type="dcterms:W3CDTF">2012-09-13T17:36:07Z</dcterms:created>
  <dcterms:modified xsi:type="dcterms:W3CDTF">2015-09-04T16:59:29Z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